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59" r:id="rId7"/>
    <p:sldId id="260" r:id="rId8"/>
    <p:sldId id="258" r:id="rId9"/>
    <p:sldId id="261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D1AF5F-8CBD-46E5-849A-249FBFD6845D}" v="20" dt="2020-12-21T10:39:13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787C0-8B86-4A22-A71C-6172426A7CA4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8C886-23A5-4919-BA73-EB0E2EF7F85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23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7DA5-01E7-42C2-97C5-8E652B828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56974-9FEE-4037-B2A9-CECC66596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69CD-5A3C-4A00-98DC-B105FCAD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D9B3C-7F00-4949-93F1-CBCD4F13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A70D8-B70A-4E87-94B6-73492005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378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7F7C1-80CD-4E8C-B9D6-21441D6A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F660F-0D6E-436A-93D0-ECFB0B43C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9F4E6-FF6F-4CB7-8D8A-B0845BDF2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18141-926A-4752-A197-F926E7B4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D7585-1F6B-43DB-8283-61B6974A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014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826801-7FC4-42C1-A74F-FD8EC92259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8F7FD-C73E-433A-8400-B4CB4B395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DE56D-313A-4317-A7FE-37B28388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5B8D0-FA8B-41F3-AD3A-D1D710A0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8F685-AA00-4FB3-9B8D-74113383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34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BA57-BDA4-4440-B915-5F1316F21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018F5-4B9A-4413-9CFD-85A6943F7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4844C-1C7C-4F28-B2D9-E6405613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95F3A-C6CF-4AB3-A1B5-C329732A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330BE-E443-4051-A82B-CE5A7F63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54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44D2D-1EC1-413F-AC5E-2DEFE4E9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92EA5-201B-42A9-ACCA-A13798B16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26AAE-15EB-4D47-9EA5-3DB951559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36CC1-3E89-4C4C-9905-6C9D179DE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1D29C-5159-4725-8D12-8FEFD140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41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925D-63EC-4611-BADE-EEBFE2B6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42251-87E4-4F71-97D2-A9F8DE9FA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178D5-44F1-468B-9210-BB63432B0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6323E-8D18-45CD-9CA5-99D8374E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EDF96-629C-4719-A81A-8C9047FD7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00B9E-3F36-4B52-8253-D5D527EC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52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13F1-10E2-477D-A1F7-9F81BF75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FEFAC-6391-4F23-AD45-646BE6CEF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B6DB1-CF41-47B1-8BF5-CEBF77CC2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E3AFD-AD9E-491B-B006-1A1987D11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A0FC3-F6DE-452A-B836-16BFB5F15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1ABF75-2727-47EE-B821-B8CB4C0F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1E06BD-6340-436C-B1C3-B876BF58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555D2-EE81-4BF2-B119-09E26AAE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20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CD8B-A97B-40C9-9169-F65F523B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16A6B-DB62-482D-932D-E60437E9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510E6-F33C-4FA7-ACB7-6E7C5DB5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4169B-BB84-47B0-BCF2-88EE51793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813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96EF6-1B6C-473F-8DF8-138A25F97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A0BBE0-768D-4EBD-849C-2B8D9DAB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5C68D-0356-4C46-B73F-B1C18753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97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EE10-EA03-4AF8-9350-97BF0962B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5A43A-D8FC-42E4-807D-3FF97997E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DC870-7C34-4616-8B8B-42EB2DE97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38077-EEF5-4346-B6C8-1FE2E499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A7D98-CCF3-44CF-AA59-56E1C7AA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69C2F-CC85-4762-A0BA-2ABBED3F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42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08501-9C05-4D3C-9211-E4FE38A0B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90770-ED98-4A73-B064-47EC91B6E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31A58-506C-4AE5-B9E4-FCC5F0127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4EE9E-FB3B-4F81-A2E0-22ED46E1A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6A9C1-5C6C-4309-B9B8-6DA04421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9B51C-1EE3-4E2B-8F71-B33E085A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578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D4560-3687-4C67-B657-09770FC3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F48A8-8AE3-4CD9-B698-66855B3D5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C8CCD-2E2C-47CC-8F3E-395C7B70E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FBD13-FB6A-4E29-B3AF-F65AF0536C3E}" type="datetimeFigureOut">
              <a:rPr lang="en-IN" smtClean="0"/>
              <a:t>23-12-2020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17690-5628-4749-8B8D-AA6C70CF3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FF23C-0565-4998-AED1-41AF3B743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B78D1-043C-40BC-8259-7022C5DE4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54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65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FD23-E015-4E5D-971A-ACBA806B4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Provident Fund </a:t>
            </a: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EF269A0-0B91-4A92-8248-21893650DD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1028" name="Picture 4" descr="290 Provident Fund Stock Photos, Pictures &amp; Royalty-Free Images - iStock">
            <a:extLst>
              <a:ext uri="{FF2B5EF4-FFF2-40B4-BE49-F238E27FC236}">
                <a16:creationId xmlns:a16="http://schemas.microsoft.com/office/drawing/2014/main" id="{CBD342DF-59EA-40F2-9DF9-A9A2DF702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62050"/>
            <a:ext cx="603885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635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89"/>
    </mc:Choice>
    <mc:Fallback xmlns="">
      <p:transition spd="slow" advTm="28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74D1-4097-4AB5-AFFD-1141A8A54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IN" sz="4800" dirty="0"/>
              <a:t>PF compliance forms submission</a:t>
            </a:r>
          </a:p>
        </p:txBody>
      </p:sp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F7D33-012C-4B7C-BB85-C242F5123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200" dirty="0">
                <a:solidFill>
                  <a:schemeClr val="bg1"/>
                </a:solidFill>
              </a:rPr>
              <a:t>At the time of joining the organization, employees have to  mandatorily submit the Hard copy of below statutory compliance PF forms in the organization: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 Declaration Form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Form F: Gratuity Nomination form  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 Form 2: PF Nomination Form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Form 11 (revised)</a:t>
            </a:r>
            <a:endParaRPr lang="en-IN" sz="2200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F0D064A-F42A-43A1-B37E-C2BDB3EF9B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274"/>
    </mc:Choice>
    <mc:Fallback xmlns="">
      <p:transition spd="slow" advTm="28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198C7-2B52-47CC-B435-BB5FDAFFF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969102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IN" sz="2800" b="1" dirty="0"/>
              <a:t>Declaration Forms  “Important Point”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C3AD62-1094-4D2E-BA89-94B692895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024009"/>
            <a:ext cx="3363974" cy="4029657"/>
          </a:xfrm>
        </p:spPr>
        <p:txBody>
          <a:bodyPr>
            <a:normAutofit/>
          </a:bodyPr>
          <a:lstStyle/>
          <a:p>
            <a:r>
              <a:rPr lang="en-US" sz="2000" dirty="0"/>
              <a:t>Point 1-7 - Mention your personal details</a:t>
            </a:r>
          </a:p>
          <a:p>
            <a:r>
              <a:rPr lang="en-US" sz="2000" dirty="0"/>
              <a:t>Point 8 - If earlier you were the member of EPF scheme than mention “Yes” else mention “No”</a:t>
            </a:r>
          </a:p>
          <a:p>
            <a:r>
              <a:rPr lang="en-US" sz="2000" dirty="0"/>
              <a:t>Point 9 - If earlier you were  contributing towards EPS (Employee Pension Scheme) than mention “Yes” else mention “No”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A130D30D-6166-490D-ADDA-ED4B795CF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7" r="-1" b="28818"/>
          <a:stretch/>
        </p:blipFill>
        <p:spPr>
          <a:xfrm rot="10800000">
            <a:off x="4654296" y="226031"/>
            <a:ext cx="5958426" cy="649326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02AC27-3734-4CF8-8BC8-357D160C5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08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5560"/>
    </mc:Choice>
    <mc:Fallback xmlns="">
      <p:transition spd="slow" advTm="55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2E02DB-2693-406E-A7CF-F5F641519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126751"/>
            <a:ext cx="3363974" cy="3926915"/>
          </a:xfrm>
        </p:spPr>
        <p:txBody>
          <a:bodyPr>
            <a:normAutofit/>
          </a:bodyPr>
          <a:lstStyle/>
          <a:p>
            <a:r>
              <a:rPr lang="en-US" sz="1700" dirty="0"/>
              <a:t>Point 10 - You can mention either your UAN or PF number</a:t>
            </a:r>
          </a:p>
          <a:p>
            <a:r>
              <a:rPr lang="en-US" sz="1700" dirty="0"/>
              <a:t>Point 11 – Mention Date of Exit from your Last Employer where you had a PF account number</a:t>
            </a:r>
          </a:p>
          <a:p>
            <a:r>
              <a:rPr lang="en-US" sz="1700" dirty="0"/>
              <a:t>Point 12, 13 – Blank</a:t>
            </a:r>
          </a:p>
          <a:p>
            <a:r>
              <a:rPr lang="en-US" sz="1700" dirty="0"/>
              <a:t>Point 14- Tick your latest educational Qualification</a:t>
            </a:r>
          </a:p>
          <a:p>
            <a:r>
              <a:rPr lang="en-US" sz="1700" dirty="0"/>
              <a:t>Point 15 – Tick your Marital Status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598997FE-363C-448B-A143-73917B375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8" r="-1" b="19597"/>
          <a:stretch/>
        </p:blipFill>
        <p:spPr>
          <a:xfrm rot="10800000">
            <a:off x="5443934" y="643467"/>
            <a:ext cx="5958426" cy="54101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E9C3056-17FB-4744-A802-06832E8E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969102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IN" sz="2800" b="1" dirty="0"/>
              <a:t>Important Point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B88941-3463-4616-BED3-7BBF9A5207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09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1153"/>
    </mc:Choice>
    <mc:Fallback xmlns="">
      <p:transition spd="slow" advTm="31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36369-90E5-485E-9EE9-C491E19B1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IN" sz="2800"/>
              <a:t>KYC Details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D7BF8-743D-444D-B2F9-4840EFF65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1900"/>
              <a:t>In Point 17 - You have to mandatorily provide your three KYC details mentioned below:</a:t>
            </a:r>
          </a:p>
          <a:p>
            <a:r>
              <a:rPr lang="en-IN" sz="1900"/>
              <a:t>Aadhar</a:t>
            </a:r>
          </a:p>
          <a:p>
            <a:r>
              <a:rPr lang="en-IN" sz="1900"/>
              <a:t>PAN</a:t>
            </a:r>
          </a:p>
          <a:p>
            <a:r>
              <a:rPr lang="en-IN" sz="1900"/>
              <a:t>Bank</a:t>
            </a:r>
          </a:p>
          <a:p>
            <a:pPr marL="0" indent="0">
              <a:buNone/>
            </a:pPr>
            <a:r>
              <a:rPr lang="en-IN" sz="1900"/>
              <a:t>2. Sign the undertaking</a:t>
            </a:r>
          </a:p>
          <a:p>
            <a:pPr marL="0" indent="0">
              <a:buNone/>
            </a:pPr>
            <a:r>
              <a:rPr lang="en-IN" sz="1900"/>
              <a:t>3. Declaration by present employer - Blank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D62B1B54-D127-4814-B1D9-84AE80118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6" r="-1" b="17455"/>
          <a:stretch/>
        </p:blipFill>
        <p:spPr>
          <a:xfrm rot="10800000">
            <a:off x="5632620" y="643467"/>
            <a:ext cx="5581054" cy="54101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B42CC7-00A8-437F-9E2B-D31443E43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77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9867"/>
    </mc:Choice>
    <mc:Fallback xmlns="">
      <p:transition spd="slow" advTm="29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94498271-3089-4BFC-8056-E7D312E1E3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1" b="16131"/>
          <a:stretch/>
        </p:blipFill>
        <p:spPr>
          <a:xfrm rot="10800000">
            <a:off x="6421035" y="646526"/>
            <a:ext cx="5129784" cy="55649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">
            <a:extLst>
              <a:ext uri="{FF2B5EF4-FFF2-40B4-BE49-F238E27FC236}">
                <a16:creationId xmlns:a16="http://schemas.microsoft.com/office/drawing/2014/main" id="{384A515A-3513-4ADE-BF8A-1A7493254F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b="15421"/>
          <a:stretch/>
        </p:blipFill>
        <p:spPr>
          <a:xfrm rot="10800000">
            <a:off x="641180" y="646526"/>
            <a:ext cx="5129784" cy="55649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CBD8F1-438C-48A4-B676-8FED0AD50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144" y="78742"/>
            <a:ext cx="3363974" cy="567783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Form F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0C1CFD6-E982-47BE-A951-AD6F8236E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6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80"/>
    </mc:Choice>
    <mc:Fallback xmlns="">
      <p:transition spd="slow" advTm="85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">
            <a:extLst>
              <a:ext uri="{FF2B5EF4-FFF2-40B4-BE49-F238E27FC236}">
                <a16:creationId xmlns:a16="http://schemas.microsoft.com/office/drawing/2014/main" id="{8D0B59BC-DF86-4E9D-B298-A09474080C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1" t="13899" r="5770" b="14289"/>
          <a:stretch/>
        </p:blipFill>
        <p:spPr>
          <a:xfrm rot="10800000">
            <a:off x="6845979" y="643467"/>
            <a:ext cx="4279895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">
            <a:extLst>
              <a:ext uri="{FF2B5EF4-FFF2-40B4-BE49-F238E27FC236}">
                <a16:creationId xmlns:a16="http://schemas.microsoft.com/office/drawing/2014/main" id="{2A138028-5942-4A86-AA64-0C9D79DA0E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9494" r="10256" b="18977"/>
          <a:stretch/>
        </p:blipFill>
        <p:spPr>
          <a:xfrm rot="10800000">
            <a:off x="1169052" y="643467"/>
            <a:ext cx="4074040" cy="5571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8F54F06-BB42-45CC-9AEA-D5DDF044504A}"/>
              </a:ext>
            </a:extLst>
          </p:cNvPr>
          <p:cNvSpPr txBox="1">
            <a:spLocks/>
          </p:cNvSpPr>
          <p:nvPr/>
        </p:nvSpPr>
        <p:spPr>
          <a:xfrm>
            <a:off x="4253144" y="78742"/>
            <a:ext cx="3363974" cy="567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</a:rPr>
              <a:t>Form 2 (Revised)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311A680-B0A7-4776-A0F7-5AFEC74403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16"/>
    </mc:Choice>
    <mc:Fallback xmlns="">
      <p:transition spd="slow" advTm="81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DDEE6885-0B66-44B8-8535-59B48D51C6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" t="11538" r="7692" b="20769"/>
          <a:stretch/>
        </p:blipFill>
        <p:spPr>
          <a:xfrm rot="10800000">
            <a:off x="3741764" y="643467"/>
            <a:ext cx="4708471" cy="5571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21746A-0390-4CC8-AD05-22CA9763161F}"/>
              </a:ext>
            </a:extLst>
          </p:cNvPr>
          <p:cNvSpPr txBox="1">
            <a:spLocks/>
          </p:cNvSpPr>
          <p:nvPr/>
        </p:nvSpPr>
        <p:spPr>
          <a:xfrm>
            <a:off x="4253144" y="78742"/>
            <a:ext cx="3363974" cy="567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rgbClr val="FF0000"/>
                </a:solidFill>
              </a:rPr>
              <a:t>Form 11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F5758B-4AFB-4E64-A103-0DE036843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75"/>
    </mc:Choice>
    <mc:Fallback xmlns="">
      <p:transition spd="slow" advTm="77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BC6CD10D26C04BBE1A87912A4CA16A" ma:contentTypeVersion="13" ma:contentTypeDescription="Create a new document." ma:contentTypeScope="" ma:versionID="5d203680aaddc52192e7df0d8335db64">
  <xsd:schema xmlns:xsd="http://www.w3.org/2001/XMLSchema" xmlns:xs="http://www.w3.org/2001/XMLSchema" xmlns:p="http://schemas.microsoft.com/office/2006/metadata/properties" xmlns:ns3="3f410bfe-ceb7-4338-a87d-e06d90ee7f38" xmlns:ns4="ff1b29f8-5377-4213-abb8-a6454c54fea6" targetNamespace="http://schemas.microsoft.com/office/2006/metadata/properties" ma:root="true" ma:fieldsID="4aa7be1a128a8ad3425c9137fa61817b" ns3:_="" ns4:_="">
    <xsd:import namespace="3f410bfe-ceb7-4338-a87d-e06d90ee7f38"/>
    <xsd:import namespace="ff1b29f8-5377-4213-abb8-a6454c54fe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410bfe-ceb7-4338-a87d-e06d90ee7f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1b29f8-5377-4213-abb8-a6454c54fea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A30E8E-CBEE-4C06-ADC3-62C9CA485E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410bfe-ceb7-4338-a87d-e06d90ee7f38"/>
    <ds:schemaRef ds:uri="ff1b29f8-5377-4213-abb8-a6454c54fe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3A7E4F-ABD3-4AA5-8C54-2CB50554A2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C677FA-0C1A-440C-8F64-5262461A7D1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209</Words>
  <Application>Microsoft Office PowerPoint</Application>
  <PresentationFormat>Widescreen</PresentationFormat>
  <Paragraphs>27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Provident Fund  </vt:lpstr>
      <vt:lpstr>PF compliance forms submission</vt:lpstr>
      <vt:lpstr>Declaration Forms  “Important Point” </vt:lpstr>
      <vt:lpstr>Important Point </vt:lpstr>
      <vt:lpstr>KYC Details </vt:lpstr>
      <vt:lpstr>Form F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Provident Fund  </dc:title>
  <dc:creator>Shilpi Singh</dc:creator>
  <cp:lastModifiedBy>Kajal Aswal</cp:lastModifiedBy>
  <cp:revision>3</cp:revision>
  <dcterms:created xsi:type="dcterms:W3CDTF">2020-03-06T07:38:20Z</dcterms:created>
  <dcterms:modified xsi:type="dcterms:W3CDTF">2020-12-23T12:04:55Z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051185c-80ef-46cf-8ddf-f7b846b249cf_Enabled">
    <vt:lpwstr>True</vt:lpwstr>
  </property>
  <property fmtid="{D5CDD505-2E9C-101B-9397-08002B2CF9AE}" pid="3" name="MSIP_Label_6051185c-80ef-46cf-8ddf-f7b846b249cf_SiteId">
    <vt:lpwstr>a45fe71a-f480-4e42-ad5e-aff33165aa35</vt:lpwstr>
  </property>
  <property fmtid="{D5CDD505-2E9C-101B-9397-08002B2CF9AE}" pid="4" name="MSIP_Label_6051185c-80ef-46cf-8ddf-f7b846b249cf_Owner">
    <vt:lpwstr>shilpi.singh@nagarro.com</vt:lpwstr>
  </property>
  <property fmtid="{D5CDD505-2E9C-101B-9397-08002B2CF9AE}" pid="5" name="MSIP_Label_6051185c-80ef-46cf-8ddf-f7b846b249cf_SetDate">
    <vt:lpwstr>2020-03-06T07:40:31.0727117Z</vt:lpwstr>
  </property>
  <property fmtid="{D5CDD505-2E9C-101B-9397-08002B2CF9AE}" pid="6" name="MSIP_Label_6051185c-80ef-46cf-8ddf-f7b846b249cf_Name">
    <vt:lpwstr>General</vt:lpwstr>
  </property>
  <property fmtid="{D5CDD505-2E9C-101B-9397-08002B2CF9AE}" pid="7" name="MSIP_Label_6051185c-80ef-46cf-8ddf-f7b846b249cf_Application">
    <vt:lpwstr>Microsoft Azure Information Protection</vt:lpwstr>
  </property>
  <property fmtid="{D5CDD505-2E9C-101B-9397-08002B2CF9AE}" pid="8" name="MSIP_Label_6051185c-80ef-46cf-8ddf-f7b846b249cf_ActionId">
    <vt:lpwstr>94d14e0f-8123-415a-be15-400df083d214</vt:lpwstr>
  </property>
  <property fmtid="{D5CDD505-2E9C-101B-9397-08002B2CF9AE}" pid="9" name="MSIP_Label_6051185c-80ef-46cf-8ddf-f7b846b249cf_Extended_MSFT_Method">
    <vt:lpwstr>Automatic</vt:lpwstr>
  </property>
  <property fmtid="{D5CDD505-2E9C-101B-9397-08002B2CF9AE}" pid="10" name="Sensitivity">
    <vt:lpwstr>General</vt:lpwstr>
  </property>
</Properties>
</file>